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3" r:id="rId9"/>
    <p:sldId id="264" r:id="rId10"/>
    <p:sldId id="265" r:id="rId11"/>
    <p:sldId id="269" r:id="rId12"/>
    <p:sldId id="267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24" autoAdjust="0"/>
  </p:normalViewPr>
  <p:slideViewPr>
    <p:cSldViewPr>
      <p:cViewPr varScale="1">
        <p:scale>
          <a:sx n="87" d="100"/>
          <a:sy n="87" d="100"/>
        </p:scale>
        <p:origin x="133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turo\Desktop\DOSSIER 17-18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22BEC-D82B-4421-9EE0-7BBF1B15D0B0}" type="datetimeFigureOut">
              <a:rPr lang="es-ES" smtClean="0"/>
              <a:t>23/04/2018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7C3B-B46C-40F3-B797-176EB9B390F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22BEC-D82B-4421-9EE0-7BBF1B15D0B0}" type="datetimeFigureOut">
              <a:rPr lang="es-ES" smtClean="0"/>
              <a:t>23/04/2018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7C3B-B46C-40F3-B797-176EB9B390F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turo\Desktop\DOSSIER 17-18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22BEC-D82B-4421-9EE0-7BBF1B15D0B0}" type="datetimeFigureOut">
              <a:rPr lang="es-ES" smtClean="0"/>
              <a:t>23/04/2018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7C3B-B46C-40F3-B797-176EB9B390F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22BEC-D82B-4421-9EE0-7BBF1B15D0B0}" type="datetimeFigureOut">
              <a:rPr lang="es-ES" smtClean="0"/>
              <a:t>23/04/2018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7C3B-B46C-40F3-B797-176EB9B390F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22BEC-D82B-4421-9EE0-7BBF1B15D0B0}" type="datetimeFigureOut">
              <a:rPr lang="es-ES" smtClean="0"/>
              <a:t>23/04/2018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7C3B-B46C-40F3-B797-176EB9B390F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22BEC-D82B-4421-9EE0-7BBF1B15D0B0}" type="datetimeFigureOut">
              <a:rPr lang="es-ES" smtClean="0"/>
              <a:t>23/04/2018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7C3B-B46C-40F3-B797-176EB9B390F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22BEC-D82B-4421-9EE0-7BBF1B15D0B0}" type="datetimeFigureOut">
              <a:rPr lang="es-ES" smtClean="0"/>
              <a:t>23/04/2018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7C3B-B46C-40F3-B797-176EB9B390F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22BEC-D82B-4421-9EE0-7BBF1B15D0B0}" type="datetimeFigureOut">
              <a:rPr lang="es-ES" smtClean="0"/>
              <a:t>23/04/2018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7C3B-B46C-40F3-B797-176EB9B390F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22BEC-D82B-4421-9EE0-7BBF1B15D0B0}" type="datetimeFigureOut">
              <a:rPr lang="es-ES" smtClean="0"/>
              <a:t>23/04/2018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7C3B-B46C-40F3-B797-176EB9B390F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Grayscale trans="75000" pencilSize="1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22BEC-D82B-4421-9EE0-7BBF1B15D0B0}" type="datetimeFigureOut">
              <a:rPr lang="es-ES" smtClean="0"/>
              <a:t>23/04/2018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F7C3B-B46C-40F3-B797-176EB9B390F1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hyperlink" Target="mailto:copahispanica@gmail.com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pepenunez@viajeseci.es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2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microsoft.com/office/2007/relationships/hdphoto" Target="../media/hdphoto2.wdp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5.png"/><Relationship Id="rId7" Type="http://schemas.openxmlformats.org/officeDocument/2006/relationships/image" Target="../media/image9.jpeg"/><Relationship Id="rId2" Type="http://schemas.openxmlformats.org/officeDocument/2006/relationships/hyperlink" Target="http://fundacionramongrosso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13.gif"/><Relationship Id="rId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16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3.jpeg"/><Relationship Id="rId7" Type="http://schemas.openxmlformats.org/officeDocument/2006/relationships/image" Target="../media/image1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4.jpeg"/><Relationship Id="rId9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o hay texto alternativo automÃ¡tico disponible.">
            <a:extLst>
              <a:ext uri="{FF2B5EF4-FFF2-40B4-BE49-F238E27FC236}">
                <a16:creationId xmlns:a16="http://schemas.microsoft.com/office/drawing/2014/main" id="{9FB8FC3B-7B23-4F9E-B41A-7D2B62832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004" y="3404202"/>
            <a:ext cx="961035" cy="96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7AE95D8F-9825-4222-8846-E3461598CC6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217665F-0036-444A-8D4A-33AF36A36A4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FDA47BC-3069-47F5-8257-24B3B1F76A0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46957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90" y="3938582"/>
            <a:ext cx="965064" cy="44393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DAF05CA-76F9-482E-8BE7-07C8BAECCF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67" y="3400650"/>
            <a:ext cx="960421" cy="964473"/>
          </a:xfrm>
          <a:prstGeom prst="rect">
            <a:avLst/>
          </a:prstGeom>
        </p:spPr>
      </p:pic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0C9EB70-BC82-414A-BF8D-AD7FC672761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99572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F4C31286-9606-4FD2-AB12-4C7FDF9D9F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429000"/>
            <a:ext cx="961036" cy="958633"/>
          </a:xfrm>
          <a:prstGeom prst="rect">
            <a:avLst/>
          </a:prstGeom>
        </p:spPr>
      </p:pic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42B920A-73AD-402A-8EEF-B88E1A9398B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3264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5 CuadroTexto"/>
          <p:cNvSpPr txBox="1"/>
          <p:nvPr/>
        </p:nvSpPr>
        <p:spPr>
          <a:xfrm>
            <a:off x="395653" y="4756638"/>
            <a:ext cx="8354891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COPA HISPÁNICA BALONMANO 2018 +35</a:t>
            </a:r>
          </a:p>
        </p:txBody>
      </p:sp>
      <p:sp>
        <p:nvSpPr>
          <p:cNvPr id="12" name="15 CuadroTexto">
            <a:extLst>
              <a:ext uri="{FF2B5EF4-FFF2-40B4-BE49-F238E27FC236}">
                <a16:creationId xmlns:a16="http://schemas.microsoft.com/office/drawing/2014/main" id="{9F36DC36-134C-478C-8BD3-9CF1A4573399}"/>
              </a:ext>
            </a:extLst>
          </p:cNvPr>
          <p:cNvSpPr txBox="1"/>
          <p:nvPr/>
        </p:nvSpPr>
        <p:spPr>
          <a:xfrm>
            <a:off x="451703" y="5790298"/>
            <a:ext cx="8354891" cy="5821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COMPETICIÓN SOLIDARIA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3C40913-4BA7-484A-800E-D98D1375A2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852" y="372435"/>
            <a:ext cx="2751769" cy="27517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285770" y="1134153"/>
            <a:ext cx="8250163" cy="350865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lang="es-ES" sz="1600" spc="55" dirty="0">
                <a:latin typeface="Century Gothic" pitchFamily="34" charset="0"/>
                <a:cs typeface="Arial"/>
              </a:rPr>
              <a:t>Estas son las modalidades de inscripción a la competición:</a:t>
            </a:r>
          </a:p>
          <a:p>
            <a:pPr marL="12700" algn="just">
              <a:lnSpc>
                <a:spcPct val="100000"/>
              </a:lnSpc>
            </a:pPr>
            <a:endParaRPr lang="es-ES" sz="1600" spc="55" dirty="0">
              <a:latin typeface="Century Gothic" pitchFamily="34" charset="0"/>
              <a:cs typeface="Arial"/>
            </a:endParaRPr>
          </a:p>
          <a:p>
            <a:r>
              <a:rPr lang="es-ES" b="1" dirty="0"/>
              <a:t>PACK ÉLITE</a:t>
            </a:r>
            <a:r>
              <a:rPr lang="es-ES" dirty="0"/>
              <a:t>: Inscripción más abono a la Fase Final de copa del Rey (sujeto a disponibilidad)</a:t>
            </a:r>
          </a:p>
          <a:p>
            <a:r>
              <a:rPr lang="es-ES" dirty="0"/>
              <a:t>30,00 €/jugador (abono nivel 2)</a:t>
            </a:r>
          </a:p>
          <a:p>
            <a:r>
              <a:rPr lang="es-ES" dirty="0"/>
              <a:t>38,00 €/jugador (abono nivel 1)</a:t>
            </a:r>
          </a:p>
          <a:p>
            <a:r>
              <a:rPr lang="es-ES" dirty="0"/>
              <a:t>46,00 €/jugador (abono nivel 0)</a:t>
            </a:r>
          </a:p>
          <a:p>
            <a:r>
              <a:rPr lang="es-ES" b="1" dirty="0"/>
              <a:t>PACK BASIC</a:t>
            </a:r>
            <a:r>
              <a:rPr lang="es-ES" dirty="0"/>
              <a:t>: Inscripción 16,00 €/jugador</a:t>
            </a:r>
          </a:p>
          <a:p>
            <a:endParaRPr lang="es-ES" i="1" dirty="0"/>
          </a:p>
          <a:p>
            <a:r>
              <a:rPr lang="es-ES" i="1" dirty="0"/>
              <a:t>“Todos los equipos deberán depositar una fianza de 60 euros a devolver si el equipo cumple con el calendario y con la norma 8:10 del reglamento de balonmano que se refiere a la conducta antideportiva extremadamente grave.”</a:t>
            </a:r>
            <a:endParaRPr lang="es-ES" dirty="0"/>
          </a:p>
          <a:p>
            <a:pPr marL="12700" algn="just">
              <a:lnSpc>
                <a:spcPct val="100000"/>
              </a:lnSpc>
            </a:pPr>
            <a:endParaRPr lang="es-ES" sz="1600" spc="55" dirty="0">
              <a:latin typeface="Century Gothic" pitchFamily="34" charset="0"/>
              <a:cs typeface="Arial"/>
            </a:endParaRPr>
          </a:p>
        </p:txBody>
      </p:sp>
      <p:sp>
        <p:nvSpPr>
          <p:cNvPr id="3" name="15 CuadroTexto"/>
          <p:cNvSpPr txBox="1"/>
          <p:nvPr/>
        </p:nvSpPr>
        <p:spPr>
          <a:xfrm>
            <a:off x="467544" y="147195"/>
            <a:ext cx="3842719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Inscripciones:</a:t>
            </a:r>
          </a:p>
        </p:txBody>
      </p:sp>
      <p:pic>
        <p:nvPicPr>
          <p:cNvPr id="4098" name="Picture 2" descr="Resultado de imagen de BALONMANO">
            <a:extLst>
              <a:ext uri="{FF2B5EF4-FFF2-40B4-BE49-F238E27FC236}">
                <a16:creationId xmlns:a16="http://schemas.microsoft.com/office/drawing/2014/main" id="{4C0BCD83-2524-49D0-B2FF-30890E315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57218"/>
            <a:ext cx="2514934" cy="13717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983B8657-4923-4C4C-9C87-F70937E0ACFB}"/>
              </a:ext>
            </a:extLst>
          </p:cNvPr>
          <p:cNvSpPr/>
          <p:nvPr/>
        </p:nvSpPr>
        <p:spPr>
          <a:xfrm>
            <a:off x="261725" y="4422144"/>
            <a:ext cx="8126699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16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Las inscripciones se deberán formalizar con una transferencia bancaria o ingreso en la CCC: </a:t>
            </a:r>
            <a:r>
              <a:rPr lang="es-ES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ES17 1465 0100 99 1712605821</a:t>
            </a:r>
          </a:p>
          <a:p>
            <a:pPr>
              <a:spcAft>
                <a:spcPts val="0"/>
              </a:spcAft>
            </a:pPr>
            <a:r>
              <a:rPr lang="es-ES" sz="1600" b="1" u="sng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Poniendo en el concepto Copa Hispánica y el nombre del equipo.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6B1B371-053D-4B8F-A554-84949075F42E}"/>
              </a:ext>
            </a:extLst>
          </p:cNvPr>
          <p:cNvSpPr/>
          <p:nvPr/>
        </p:nvSpPr>
        <p:spPr>
          <a:xfrm>
            <a:off x="261725" y="5275980"/>
            <a:ext cx="83897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1600" dirty="0">
                <a:latin typeface="Century Gothic" panose="020B0502020202020204" pitchFamily="34" charset="0"/>
                <a:ea typeface="Calibri" panose="020F0502020204030204" pitchFamily="34" charset="0"/>
              </a:rPr>
              <a:t>Y enviar el documento de inscripción de Equipo debidamente cumplimentado al email: </a:t>
            </a:r>
            <a:r>
              <a:rPr lang="es-ES" sz="1600" dirty="0">
                <a:latin typeface="Century Gothic" panose="020B0502020202020204" pitchFamily="34" charset="0"/>
                <a:ea typeface="Calibri" panose="020F0502020204030204" pitchFamily="34" charset="0"/>
                <a:hlinkClick r:id="rId3"/>
              </a:rPr>
              <a:t>copahispanica@gmail.com</a:t>
            </a:r>
            <a:endParaRPr lang="es-ES" sz="1600" dirty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es-ES" sz="1600" dirty="0"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12" name="6 Imagen">
            <a:extLst>
              <a:ext uri="{FF2B5EF4-FFF2-40B4-BE49-F238E27FC236}">
                <a16:creationId xmlns:a16="http://schemas.microsoft.com/office/drawing/2014/main" id="{5495C36B-FA08-4937-846A-FA0D9DCBC8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37" y="6106977"/>
            <a:ext cx="1347830" cy="618241"/>
          </a:xfrm>
          <a:prstGeom prst="rect">
            <a:avLst/>
          </a:prstGeom>
        </p:spPr>
      </p:pic>
      <p:pic>
        <p:nvPicPr>
          <p:cNvPr id="13" name="Picture 2" descr="Resultado de imagen de logo federacion MADRILEÃA de balonmano">
            <a:extLst>
              <a:ext uri="{FF2B5EF4-FFF2-40B4-BE49-F238E27FC236}">
                <a16:creationId xmlns:a16="http://schemas.microsoft.com/office/drawing/2014/main" id="{A6906EA7-A898-4177-88B9-9EA065CB8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633" y="5978685"/>
            <a:ext cx="1080120" cy="8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No hay texto alternativo automÃ¡tico disponible.">
            <a:extLst>
              <a:ext uri="{FF2B5EF4-FFF2-40B4-BE49-F238E27FC236}">
                <a16:creationId xmlns:a16="http://schemas.microsoft.com/office/drawing/2014/main" id="{A9237400-F90A-407A-ACD5-75EC671DC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948" y="6106977"/>
            <a:ext cx="618241" cy="61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724943E-510B-4230-B7CF-8723B99D94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637" y="6106977"/>
            <a:ext cx="617845" cy="62045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389EB4F-C93B-4ACB-8D6D-4045DF8F95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351" y="6043968"/>
            <a:ext cx="744258" cy="74425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5 CuadroTexto"/>
          <p:cNvSpPr txBox="1"/>
          <p:nvPr/>
        </p:nvSpPr>
        <p:spPr>
          <a:xfrm>
            <a:off x="467544" y="147195"/>
            <a:ext cx="2350323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Hoteles:</a:t>
            </a:r>
          </a:p>
        </p:txBody>
      </p:sp>
      <p:sp>
        <p:nvSpPr>
          <p:cNvPr id="8" name="object 3"/>
          <p:cNvSpPr txBox="1"/>
          <p:nvPr/>
        </p:nvSpPr>
        <p:spPr>
          <a:xfrm>
            <a:off x="539552" y="967974"/>
            <a:ext cx="7962201" cy="123110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just"/>
            <a:r>
              <a:rPr lang="es-ES" sz="1600" dirty="0">
                <a:latin typeface="Century Gothic" panose="020B0502020202020204" pitchFamily="34" charset="0"/>
              </a:rPr>
              <a:t>Para cualquier consulta que tenga que ver con estos hoteles u otros, restaurantes o cualquier otro servicio durante la competición, desde la organización ponemos a vuestra disposición a la agencia de viajes oficial de la competición.</a:t>
            </a:r>
          </a:p>
          <a:p>
            <a:pPr algn="just"/>
            <a:endParaRPr lang="es-ES" sz="1600" dirty="0">
              <a:latin typeface="Century Gothic" panose="020B0502020202020204" pitchFamily="34" charset="0"/>
            </a:endParaRPr>
          </a:p>
        </p:txBody>
      </p:sp>
      <p:pic>
        <p:nvPicPr>
          <p:cNvPr id="11" name="6 Imagen">
            <a:extLst>
              <a:ext uri="{FF2B5EF4-FFF2-40B4-BE49-F238E27FC236}">
                <a16:creationId xmlns:a16="http://schemas.microsoft.com/office/drawing/2014/main" id="{417E46F4-BED1-4F49-9660-9A0F800E9F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37" y="6106977"/>
            <a:ext cx="1347830" cy="618241"/>
          </a:xfrm>
          <a:prstGeom prst="rect">
            <a:avLst/>
          </a:prstGeom>
        </p:spPr>
      </p:pic>
      <p:pic>
        <p:nvPicPr>
          <p:cNvPr id="12" name="Picture 2" descr="Resultado de imagen de logo federacion MADRILEÃA de balonmano">
            <a:extLst>
              <a:ext uri="{FF2B5EF4-FFF2-40B4-BE49-F238E27FC236}">
                <a16:creationId xmlns:a16="http://schemas.microsoft.com/office/drawing/2014/main" id="{3BC913EE-65BA-4BAF-9F2C-F6FB7D53D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633" y="5978685"/>
            <a:ext cx="1080120" cy="8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No hay texto alternativo automÃ¡tico disponible.">
            <a:extLst>
              <a:ext uri="{FF2B5EF4-FFF2-40B4-BE49-F238E27FC236}">
                <a16:creationId xmlns:a16="http://schemas.microsoft.com/office/drawing/2014/main" id="{E112FCB3-BFA1-4F66-A1A5-0B8A7F015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948" y="6106977"/>
            <a:ext cx="618241" cy="61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74010E70-9836-404B-A751-47D4011D25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637" y="6106977"/>
            <a:ext cx="617845" cy="62045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87FD658D-4692-4D3B-8EB0-1FBAF02325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351" y="6043968"/>
            <a:ext cx="744258" cy="744258"/>
          </a:xfrm>
          <a:prstGeom prst="rect">
            <a:avLst/>
          </a:prstGeom>
        </p:spPr>
      </p:pic>
      <p:pic>
        <p:nvPicPr>
          <p:cNvPr id="2050" name="Picture 2" descr="Resultado de imagen de viajes el corte ingles">
            <a:extLst>
              <a:ext uri="{FF2B5EF4-FFF2-40B4-BE49-F238E27FC236}">
                <a16:creationId xmlns:a16="http://schemas.microsoft.com/office/drawing/2014/main" id="{D32482AB-0492-4E5C-99F5-9E86C7A8B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105" y="1973338"/>
            <a:ext cx="600075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7817DC5-C569-416C-B827-0F770DDB8260}"/>
              </a:ext>
            </a:extLst>
          </p:cNvPr>
          <p:cNvSpPr/>
          <p:nvPr/>
        </p:nvSpPr>
        <p:spPr>
          <a:xfrm>
            <a:off x="2988855" y="4089877"/>
            <a:ext cx="4572000" cy="9662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División Eventos Deportivos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T. (+34)  954 50 66 00 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pepenunez@viajeseci.es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508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5 CuadroTexto"/>
          <p:cNvSpPr txBox="1"/>
          <p:nvPr/>
        </p:nvSpPr>
        <p:spPr>
          <a:xfrm>
            <a:off x="2843808" y="2708920"/>
            <a:ext cx="374441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NIF : G87497491</a:t>
            </a:r>
          </a:p>
          <a:p>
            <a:pPr algn="ctr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Calle Cruz Verde, 9</a:t>
            </a:r>
          </a:p>
          <a:p>
            <a:pPr algn="ctr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28232 – Las Rozas (Madrid)</a:t>
            </a:r>
          </a:p>
          <a:p>
            <a:pPr algn="ctr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Tlf. : 629 839 104. ROBERTO</a:t>
            </a:r>
          </a:p>
        </p:txBody>
      </p:sp>
      <p:pic>
        <p:nvPicPr>
          <p:cNvPr id="7" name="6 Imagen">
            <a:extLst>
              <a:ext uri="{FF2B5EF4-FFF2-40B4-BE49-F238E27FC236}">
                <a16:creationId xmlns:a16="http://schemas.microsoft.com/office/drawing/2014/main" id="{359E6025-6170-4FB6-B49B-06C4ABA964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36" y="5686175"/>
            <a:ext cx="2265223" cy="1039043"/>
          </a:xfrm>
          <a:prstGeom prst="rect">
            <a:avLst/>
          </a:prstGeom>
        </p:spPr>
      </p:pic>
      <p:pic>
        <p:nvPicPr>
          <p:cNvPr id="8" name="Picture 2" descr="Resultado de imagen de logo federacion MADRILEÃA de balonmano">
            <a:extLst>
              <a:ext uri="{FF2B5EF4-FFF2-40B4-BE49-F238E27FC236}">
                <a16:creationId xmlns:a16="http://schemas.microsoft.com/office/drawing/2014/main" id="{91CE3B94-B66D-465E-A9B8-8AE3EE083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950" y="5490853"/>
            <a:ext cx="1815298" cy="136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No hay texto alternativo automÃ¡tico disponible.">
            <a:extLst>
              <a:ext uri="{FF2B5EF4-FFF2-40B4-BE49-F238E27FC236}">
                <a16:creationId xmlns:a16="http://schemas.microsoft.com/office/drawing/2014/main" id="{903245CA-4AE2-49C8-B03D-8E39F4579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525" y="5686175"/>
            <a:ext cx="1039043" cy="103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9B16875-2144-420D-B822-10D435A1DE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650211"/>
            <a:ext cx="1038378" cy="104275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C2663A4-C732-4A32-8B49-4629E6477F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351" y="5714760"/>
            <a:ext cx="1073466" cy="107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51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image.freepik.com/free-photo/silhouette-of-handball-player-5_21140368.jpg">
            <a:extLst>
              <a:ext uri="{FF2B5EF4-FFF2-40B4-BE49-F238E27FC236}">
                <a16:creationId xmlns:a16="http://schemas.microsoft.com/office/drawing/2014/main" id="{149A47A9-7E28-409C-96EC-0259F3752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378" y="-325301"/>
            <a:ext cx="5253622" cy="750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3"/>
          <p:cNvSpPr txBox="1"/>
          <p:nvPr/>
        </p:nvSpPr>
        <p:spPr>
          <a:xfrm>
            <a:off x="785756" y="1484551"/>
            <a:ext cx="4968552" cy="317215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50000"/>
              </a:lnSpc>
            </a:pPr>
            <a:r>
              <a:rPr lang="es-ES" sz="2000" b="1" spc="55" dirty="0">
                <a:latin typeface="Century Gothic" pitchFamily="34" charset="0"/>
                <a:cs typeface="Arial"/>
              </a:rPr>
              <a:t>1.- Introducción y objetivos.</a:t>
            </a:r>
          </a:p>
          <a:p>
            <a:pPr marL="12700" algn="just">
              <a:lnSpc>
                <a:spcPct val="150000"/>
              </a:lnSpc>
            </a:pPr>
            <a:r>
              <a:rPr lang="es-ES" sz="2000" b="1" spc="55" dirty="0">
                <a:latin typeface="Century Gothic" pitchFamily="34" charset="0"/>
                <a:cs typeface="Arial"/>
              </a:rPr>
              <a:t>2.- Fechas y horarios</a:t>
            </a:r>
          </a:p>
          <a:p>
            <a:pPr marL="12700" algn="just">
              <a:lnSpc>
                <a:spcPct val="150000"/>
              </a:lnSpc>
            </a:pPr>
            <a:r>
              <a:rPr lang="es-ES" sz="2000" b="1" spc="55" dirty="0">
                <a:latin typeface="Century Gothic" pitchFamily="34" charset="0"/>
                <a:cs typeface="Arial"/>
              </a:rPr>
              <a:t>3.- Instalaciones</a:t>
            </a:r>
          </a:p>
          <a:p>
            <a:pPr marL="12700" algn="just">
              <a:lnSpc>
                <a:spcPct val="150000"/>
              </a:lnSpc>
            </a:pPr>
            <a:r>
              <a:rPr lang="es-ES" sz="2000" b="1" spc="55" dirty="0">
                <a:latin typeface="Century Gothic" pitchFamily="34" charset="0"/>
                <a:cs typeface="Arial"/>
              </a:rPr>
              <a:t>4.- Sistema de Competición</a:t>
            </a:r>
          </a:p>
          <a:p>
            <a:pPr marL="12700" algn="just">
              <a:lnSpc>
                <a:spcPct val="150000"/>
              </a:lnSpc>
            </a:pPr>
            <a:r>
              <a:rPr lang="es-ES" sz="2000" b="1" spc="55" dirty="0">
                <a:latin typeface="Century Gothic" pitchFamily="34" charset="0"/>
                <a:cs typeface="Arial"/>
              </a:rPr>
              <a:t>5.- Equipos y Árbitros</a:t>
            </a:r>
          </a:p>
          <a:p>
            <a:pPr marL="12700" algn="just">
              <a:lnSpc>
                <a:spcPct val="150000"/>
              </a:lnSpc>
            </a:pPr>
            <a:r>
              <a:rPr lang="es-ES" sz="2000" b="1" spc="55" dirty="0">
                <a:latin typeface="Century Gothic" pitchFamily="34" charset="0"/>
                <a:cs typeface="Arial"/>
              </a:rPr>
              <a:t>6.- Premios</a:t>
            </a:r>
          </a:p>
          <a:p>
            <a:pPr marL="12700" algn="just">
              <a:lnSpc>
                <a:spcPct val="150000"/>
              </a:lnSpc>
            </a:pPr>
            <a:r>
              <a:rPr lang="es-ES" sz="2000" b="1" spc="55" dirty="0">
                <a:latin typeface="Century Gothic" pitchFamily="34" charset="0"/>
                <a:cs typeface="Arial"/>
              </a:rPr>
              <a:t>7.- Inscripciones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37" y="6106977"/>
            <a:ext cx="1347830" cy="618241"/>
          </a:xfrm>
          <a:prstGeom prst="rect">
            <a:avLst/>
          </a:prstGeom>
        </p:spPr>
      </p:pic>
      <p:pic>
        <p:nvPicPr>
          <p:cNvPr id="8" name="Picture 2" descr="Resultado de imagen de logo federacion MADRILEÃA de balonmano">
            <a:extLst>
              <a:ext uri="{FF2B5EF4-FFF2-40B4-BE49-F238E27FC236}">
                <a16:creationId xmlns:a16="http://schemas.microsoft.com/office/drawing/2014/main" id="{9190DA37-B1F0-47FC-83F2-8849835A7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633" y="5978685"/>
            <a:ext cx="1080120" cy="8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No hay texto alternativo automÃ¡tico disponible.">
            <a:extLst>
              <a:ext uri="{FF2B5EF4-FFF2-40B4-BE49-F238E27FC236}">
                <a16:creationId xmlns:a16="http://schemas.microsoft.com/office/drawing/2014/main" id="{482E26B1-9F0D-4221-9B88-75B018D5F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948" y="6106977"/>
            <a:ext cx="618241" cy="61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F93ABE5-FEE8-4D5D-9D20-64A83B08A9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637" y="6106977"/>
            <a:ext cx="617845" cy="620452"/>
          </a:xfrm>
          <a:prstGeom prst="rect">
            <a:avLst/>
          </a:prstGeom>
        </p:spPr>
      </p:pic>
      <p:sp>
        <p:nvSpPr>
          <p:cNvPr id="11" name="15 CuadroTexto">
            <a:extLst>
              <a:ext uri="{FF2B5EF4-FFF2-40B4-BE49-F238E27FC236}">
                <a16:creationId xmlns:a16="http://schemas.microsoft.com/office/drawing/2014/main" id="{6A0E7D34-55E3-41BB-B681-A0F87C442956}"/>
              </a:ext>
            </a:extLst>
          </p:cNvPr>
          <p:cNvSpPr txBox="1"/>
          <p:nvPr/>
        </p:nvSpPr>
        <p:spPr>
          <a:xfrm>
            <a:off x="186274" y="-16641"/>
            <a:ext cx="8354891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COPA HISPÁNICA BALONMANO 2018 +35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87FAFC3-8209-44B6-A1F6-AF37F51E3E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351" y="6043968"/>
            <a:ext cx="744258" cy="7442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395536" y="1115315"/>
            <a:ext cx="8352928" cy="221599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endParaRPr lang="es-ES" sz="1600" spc="55" dirty="0">
              <a:latin typeface="Century Gothic" pitchFamily="34" charset="0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lang="es-ES" sz="1600" spc="55" dirty="0">
                <a:latin typeface="Century Gothic" pitchFamily="34" charset="0"/>
                <a:cs typeface="Arial"/>
              </a:rPr>
              <a:t>Arranca el primer campeonato </a:t>
            </a:r>
            <a:r>
              <a:rPr lang="es-ES" sz="1600" b="1" u="sng" spc="55" dirty="0">
                <a:latin typeface="Century Gothic" pitchFamily="34" charset="0"/>
                <a:cs typeface="Arial"/>
              </a:rPr>
              <a:t>COPA HISPÁNICA </a:t>
            </a:r>
            <a:r>
              <a:rPr lang="es-ES" sz="1600" spc="55" dirty="0">
                <a:latin typeface="Century Gothic" pitchFamily="34" charset="0"/>
                <a:cs typeface="Arial"/>
              </a:rPr>
              <a:t>de veteranos de Balonmano, para </a:t>
            </a:r>
            <a:r>
              <a:rPr lang="es-ES" sz="1600" b="1" spc="55" dirty="0">
                <a:latin typeface="Century Gothic" pitchFamily="34" charset="0"/>
                <a:cs typeface="Arial"/>
              </a:rPr>
              <a:t>mayores de 35 años</a:t>
            </a:r>
            <a:r>
              <a:rPr lang="es-ES" sz="1600" spc="55" dirty="0">
                <a:latin typeface="Century Gothic" pitchFamily="34" charset="0"/>
                <a:cs typeface="Arial"/>
              </a:rPr>
              <a:t>. </a:t>
            </a:r>
          </a:p>
          <a:p>
            <a:pPr marL="12700" algn="just">
              <a:lnSpc>
                <a:spcPct val="100000"/>
              </a:lnSpc>
            </a:pPr>
            <a:endParaRPr lang="es-ES" sz="1600" spc="55" dirty="0">
              <a:latin typeface="Century Gothic" pitchFamily="34" charset="0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lang="es-ES" sz="1600" spc="55" dirty="0">
                <a:latin typeface="Century Gothic" pitchFamily="34" charset="0"/>
                <a:cs typeface="Arial"/>
              </a:rPr>
              <a:t>Nuestro fin es </a:t>
            </a:r>
            <a:r>
              <a:rPr lang="es-ES" sz="1600" b="1" spc="55" dirty="0">
                <a:latin typeface="Century Gothic" pitchFamily="34" charset="0"/>
                <a:cs typeface="Arial"/>
              </a:rPr>
              <a:t>reunir a la gran familia del balonmano </a:t>
            </a:r>
            <a:r>
              <a:rPr lang="es-ES" sz="1600" spc="55" dirty="0">
                <a:latin typeface="Century Gothic" pitchFamily="34" charset="0"/>
                <a:cs typeface="Arial"/>
              </a:rPr>
              <a:t>entorno a la competición más bonita del calendario, que no es otra que la final de S.M. el Rey.</a:t>
            </a:r>
          </a:p>
          <a:p>
            <a:pPr marL="12700" algn="just">
              <a:lnSpc>
                <a:spcPct val="100000"/>
              </a:lnSpc>
            </a:pPr>
            <a:endParaRPr lang="es-ES" sz="1600" spc="55" dirty="0">
              <a:latin typeface="Century Gothic" pitchFamily="34" charset="0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lang="es-ES" sz="1600" spc="55" dirty="0">
                <a:latin typeface="Century Gothic" pitchFamily="34" charset="0"/>
                <a:cs typeface="Arial"/>
              </a:rPr>
              <a:t>Queremos que los más veteranos, vuelvan a sentirse importantes y vuelvan a </a:t>
            </a:r>
            <a:r>
              <a:rPr lang="es-ES" sz="1600" b="1" spc="55" dirty="0">
                <a:latin typeface="Century Gothic" pitchFamily="34" charset="0"/>
                <a:cs typeface="Arial"/>
              </a:rPr>
              <a:t>disfrutar de su gran pasión.</a:t>
            </a:r>
            <a:r>
              <a:rPr lang="es-ES" sz="1600" spc="55" dirty="0">
                <a:latin typeface="Century Gothic" pitchFamily="34" charset="0"/>
                <a:cs typeface="Arial"/>
              </a:rPr>
              <a:t> </a:t>
            </a:r>
          </a:p>
        </p:txBody>
      </p:sp>
      <p:sp>
        <p:nvSpPr>
          <p:cNvPr id="3" name="15 CuadroTexto"/>
          <p:cNvSpPr txBox="1"/>
          <p:nvPr/>
        </p:nvSpPr>
        <p:spPr>
          <a:xfrm>
            <a:off x="467544" y="427311"/>
            <a:ext cx="6882012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Introducción y objetivos:</a:t>
            </a:r>
          </a:p>
        </p:txBody>
      </p:sp>
      <p:pic>
        <p:nvPicPr>
          <p:cNvPr id="2050" name="Picture 2" descr="Resultado de imagen de balonmano">
            <a:extLst>
              <a:ext uri="{FF2B5EF4-FFF2-40B4-BE49-F238E27FC236}">
                <a16:creationId xmlns:a16="http://schemas.microsoft.com/office/drawing/2014/main" id="{6CD0D617-286B-440F-87D7-641B4838D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097" y="3223498"/>
            <a:ext cx="3739485" cy="22159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3">
            <a:extLst>
              <a:ext uri="{FF2B5EF4-FFF2-40B4-BE49-F238E27FC236}">
                <a16:creationId xmlns:a16="http://schemas.microsoft.com/office/drawing/2014/main" id="{FCADFA1F-C2D5-4AA3-A984-3E9D1DBF7D78}"/>
              </a:ext>
            </a:extLst>
          </p:cNvPr>
          <p:cNvSpPr txBox="1"/>
          <p:nvPr/>
        </p:nvSpPr>
        <p:spPr>
          <a:xfrm>
            <a:off x="346534" y="3592830"/>
            <a:ext cx="4441489" cy="73866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lang="es-ES" sz="1600" spc="55" dirty="0">
                <a:latin typeface="Century Gothic" pitchFamily="34" charset="0"/>
                <a:cs typeface="Arial"/>
              </a:rPr>
              <a:t>Volver a ver a </a:t>
            </a:r>
            <a:r>
              <a:rPr lang="es-ES" sz="1600" b="1" spc="55" dirty="0">
                <a:latin typeface="Century Gothic" pitchFamily="34" charset="0"/>
                <a:cs typeface="Arial"/>
              </a:rPr>
              <a:t>antiguos compañeros y rivales</a:t>
            </a:r>
            <a:r>
              <a:rPr lang="es-ES" sz="1600" spc="55" dirty="0">
                <a:latin typeface="Century Gothic" pitchFamily="34" charset="0"/>
                <a:cs typeface="Arial"/>
              </a:rPr>
              <a:t>, entorno a la </a:t>
            </a:r>
            <a:r>
              <a:rPr lang="es-ES" sz="1600" b="1" spc="55" dirty="0">
                <a:latin typeface="Century Gothic" pitchFamily="34" charset="0"/>
                <a:cs typeface="Arial"/>
              </a:rPr>
              <a:t>fiesta nacional del balonmano.</a:t>
            </a:r>
          </a:p>
        </p:txBody>
      </p:sp>
      <p:pic>
        <p:nvPicPr>
          <p:cNvPr id="11" name="6 Imagen">
            <a:extLst>
              <a:ext uri="{FF2B5EF4-FFF2-40B4-BE49-F238E27FC236}">
                <a16:creationId xmlns:a16="http://schemas.microsoft.com/office/drawing/2014/main" id="{E1F58372-B6C3-4B6E-9A5A-EE317D4E19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37" y="6106977"/>
            <a:ext cx="1347830" cy="618241"/>
          </a:xfrm>
          <a:prstGeom prst="rect">
            <a:avLst/>
          </a:prstGeom>
        </p:spPr>
      </p:pic>
      <p:pic>
        <p:nvPicPr>
          <p:cNvPr id="12" name="Picture 2" descr="Resultado de imagen de logo federacion MADRILEÃA de balonmano">
            <a:extLst>
              <a:ext uri="{FF2B5EF4-FFF2-40B4-BE49-F238E27FC236}">
                <a16:creationId xmlns:a16="http://schemas.microsoft.com/office/drawing/2014/main" id="{562444BE-E9E9-45DE-A3E9-729917E4D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633" y="5978685"/>
            <a:ext cx="1080120" cy="8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No hay texto alternativo automÃ¡tico disponible.">
            <a:extLst>
              <a:ext uri="{FF2B5EF4-FFF2-40B4-BE49-F238E27FC236}">
                <a16:creationId xmlns:a16="http://schemas.microsoft.com/office/drawing/2014/main" id="{357C953F-F892-4AAE-AF92-CEA8D5109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948" y="6106977"/>
            <a:ext cx="618241" cy="61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9EABD9A-D802-4650-B216-20C317AD8F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637" y="6106977"/>
            <a:ext cx="617845" cy="62045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D6E0217-778F-4C57-8C50-AC2F98E047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351" y="6043968"/>
            <a:ext cx="744258" cy="7442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5 CuadroTexto"/>
          <p:cNvSpPr txBox="1"/>
          <p:nvPr/>
        </p:nvSpPr>
        <p:spPr>
          <a:xfrm>
            <a:off x="467544" y="427311"/>
            <a:ext cx="6841938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Introducción y objetivos: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B5363B28-0118-4159-A0BD-34D1520B3360}"/>
              </a:ext>
            </a:extLst>
          </p:cNvPr>
          <p:cNvSpPr txBox="1"/>
          <p:nvPr/>
        </p:nvSpPr>
        <p:spPr>
          <a:xfrm>
            <a:off x="656392" y="1366897"/>
            <a:ext cx="4824537" cy="412420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lang="es-ES" sz="1400" spc="55" dirty="0">
                <a:latin typeface="Century Gothic" pitchFamily="34" charset="0"/>
                <a:cs typeface="Arial"/>
              </a:rPr>
              <a:t>Esta competición tiene un fin social:</a:t>
            </a:r>
          </a:p>
          <a:p>
            <a:pPr marL="12700" algn="just">
              <a:lnSpc>
                <a:spcPct val="100000"/>
              </a:lnSpc>
            </a:pPr>
            <a:r>
              <a:rPr lang="es-ES" sz="1400" spc="55" dirty="0">
                <a:latin typeface="Century Gothic" pitchFamily="34" charset="0"/>
                <a:cs typeface="Arial"/>
              </a:rPr>
              <a:t> -  Llevar el </a:t>
            </a:r>
            <a:r>
              <a:rPr lang="es-ES" sz="1400" b="1" spc="55" dirty="0">
                <a:latin typeface="Century Gothic" pitchFamily="34" charset="0"/>
                <a:cs typeface="Arial"/>
              </a:rPr>
              <a:t>balonmano a Chad, África</a:t>
            </a:r>
            <a:r>
              <a:rPr lang="es-ES" sz="1400" spc="55" dirty="0">
                <a:latin typeface="Century Gothic" pitchFamily="34" charset="0"/>
                <a:cs typeface="Arial"/>
              </a:rPr>
              <a:t>; gracias a la Fundación Ramón Grosso, crearemos la primera escuela de balonmano en el </a:t>
            </a:r>
            <a:r>
              <a:rPr lang="es-ES" sz="1400" b="1" spc="55" dirty="0">
                <a:latin typeface="Century Gothic" pitchFamily="34" charset="0"/>
                <a:cs typeface="Arial"/>
              </a:rPr>
              <a:t>colegio San Francisco Javier de </a:t>
            </a:r>
            <a:r>
              <a:rPr lang="es-ES" sz="1400" b="1" spc="55" dirty="0" err="1">
                <a:latin typeface="Century Gothic" pitchFamily="34" charset="0"/>
                <a:cs typeface="Arial"/>
              </a:rPr>
              <a:t>Toukra</a:t>
            </a:r>
            <a:r>
              <a:rPr lang="es-ES" sz="1400" b="1" spc="55" dirty="0">
                <a:latin typeface="Century Gothic" pitchFamily="34" charset="0"/>
                <a:cs typeface="Arial"/>
              </a:rPr>
              <a:t>, con 1.400 alumnos/as</a:t>
            </a:r>
            <a:r>
              <a:rPr lang="es-ES" sz="1400" spc="55" dirty="0">
                <a:latin typeface="Century Gothic" pitchFamily="34" charset="0"/>
                <a:cs typeface="Arial"/>
              </a:rPr>
              <a:t>. Un proyecto solidario pionero y que en apenas unos meses ha pasado de ser un sueño de dos amantes del balonmano a ser una realidad con firmes acuerdos de buena fe cómo los establecidos con la </a:t>
            </a:r>
            <a:r>
              <a:rPr lang="es-ES" sz="1400" b="1" spc="55" dirty="0">
                <a:latin typeface="Century Gothic" pitchFamily="34" charset="0"/>
                <a:cs typeface="Arial"/>
              </a:rPr>
              <a:t>Federación Madrileña de Balonmano</a:t>
            </a:r>
            <a:r>
              <a:rPr lang="es-ES" sz="1400" spc="55" dirty="0">
                <a:latin typeface="Century Gothic" pitchFamily="34" charset="0"/>
                <a:cs typeface="Arial"/>
              </a:rPr>
              <a:t>, </a:t>
            </a:r>
            <a:r>
              <a:rPr lang="es-ES" sz="1400" b="1" spc="55" dirty="0">
                <a:latin typeface="Century Gothic" pitchFamily="34" charset="0"/>
                <a:cs typeface="Arial"/>
              </a:rPr>
              <a:t>Real Federación Española o patrocinios con empresas </a:t>
            </a:r>
            <a:r>
              <a:rPr lang="es-ES" sz="1400" spc="55" dirty="0">
                <a:latin typeface="Century Gothic" pitchFamily="34" charset="0"/>
                <a:cs typeface="Arial"/>
              </a:rPr>
              <a:t>de calidad reconocida como </a:t>
            </a:r>
            <a:r>
              <a:rPr lang="es-ES" sz="1400" b="1" spc="55" dirty="0">
                <a:latin typeface="Century Gothic" pitchFamily="34" charset="0"/>
                <a:cs typeface="Arial"/>
              </a:rPr>
              <a:t>Viena Capellanes</a:t>
            </a:r>
            <a:r>
              <a:rPr lang="es-ES" sz="1400" spc="55" dirty="0">
                <a:latin typeface="Century Gothic" pitchFamily="34" charset="0"/>
                <a:cs typeface="Arial"/>
              </a:rPr>
              <a:t>.</a:t>
            </a:r>
          </a:p>
          <a:p>
            <a:pPr marL="12700" algn="just">
              <a:lnSpc>
                <a:spcPct val="100000"/>
              </a:lnSpc>
            </a:pPr>
            <a:endParaRPr lang="es-ES" sz="1400" spc="55" dirty="0">
              <a:latin typeface="Century Gothic" pitchFamily="34" charset="0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lang="es-ES" sz="1400" spc="55" dirty="0">
                <a:latin typeface="Century Gothic" pitchFamily="34" charset="0"/>
                <a:cs typeface="Arial"/>
              </a:rPr>
              <a:t>Además, </a:t>
            </a:r>
            <a:r>
              <a:rPr lang="es-ES" sz="1400" b="1" spc="55" dirty="0">
                <a:latin typeface="Century Gothic" pitchFamily="34" charset="0"/>
                <a:cs typeface="Arial"/>
              </a:rPr>
              <a:t>Alberto </a:t>
            </a:r>
            <a:r>
              <a:rPr lang="es-ES" sz="1400" b="1" spc="55" dirty="0" err="1">
                <a:latin typeface="Century Gothic" pitchFamily="34" charset="0"/>
                <a:cs typeface="Arial"/>
              </a:rPr>
              <a:t>Entrerrios</a:t>
            </a:r>
            <a:r>
              <a:rPr lang="es-ES" sz="1400" spc="55" dirty="0">
                <a:latin typeface="Century Gothic" pitchFamily="34" charset="0"/>
                <a:cs typeface="Arial"/>
              </a:rPr>
              <a:t>, el mejor jugador Español de balonmano de la historia, recientemente aceptó ser </a:t>
            </a:r>
            <a:r>
              <a:rPr lang="es-ES" sz="1400" b="1" spc="55" dirty="0">
                <a:latin typeface="Century Gothic" pitchFamily="34" charset="0"/>
                <a:cs typeface="Arial"/>
              </a:rPr>
              <a:t>embajador</a:t>
            </a:r>
            <a:r>
              <a:rPr lang="es-ES" sz="1400" spc="55" dirty="0">
                <a:latin typeface="Century Gothic" pitchFamily="34" charset="0"/>
                <a:cs typeface="Arial"/>
              </a:rPr>
              <a:t> de la causa en el mundo, convirtiendo los propósitos de Balonmano Chad, en los del todo el balonmano. </a:t>
            </a:r>
          </a:p>
          <a:p>
            <a:pPr marL="12700" algn="just">
              <a:lnSpc>
                <a:spcPct val="100000"/>
              </a:lnSpc>
            </a:pPr>
            <a:endParaRPr lang="es-ES" sz="1600" spc="55" dirty="0">
              <a:latin typeface="Century Gothic" pitchFamily="34" charset="0"/>
              <a:cs typeface="Arial"/>
            </a:endParaRPr>
          </a:p>
        </p:txBody>
      </p:sp>
      <p:sp>
        <p:nvSpPr>
          <p:cNvPr id="13" name="7 Subtítulo">
            <a:extLst>
              <a:ext uri="{FF2B5EF4-FFF2-40B4-BE49-F238E27FC236}">
                <a16:creationId xmlns:a16="http://schemas.microsoft.com/office/drawing/2014/main" id="{63FC2825-1416-415F-8C24-74898F965CA4}"/>
              </a:ext>
            </a:extLst>
          </p:cNvPr>
          <p:cNvSpPr txBox="1">
            <a:spLocks/>
          </p:cNvSpPr>
          <p:nvPr/>
        </p:nvSpPr>
        <p:spPr bwMode="auto">
          <a:xfrm>
            <a:off x="5939424" y="4437112"/>
            <a:ext cx="2969328" cy="107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s-ES" altLang="es-ES" sz="1050" b="1" i="1" u="sng" dirty="0">
                <a:latin typeface="Century Gothic" panose="020B0502020202020204" pitchFamily="34" charset="0"/>
              </a:rPr>
              <a:t>WEB</a:t>
            </a:r>
            <a:r>
              <a:rPr lang="es-ES" altLang="es-ES" sz="1050" dirty="0">
                <a:latin typeface="Century Gothic" panose="020B0502020202020204" pitchFamily="34" charset="0"/>
              </a:rPr>
              <a:t>: </a:t>
            </a:r>
            <a:r>
              <a:rPr lang="es-ES" altLang="es-ES" sz="1050" dirty="0">
                <a:latin typeface="Century Gothic" panose="020B0502020202020204" pitchFamily="34" charset="0"/>
                <a:hlinkClick r:id="rId2"/>
              </a:rPr>
              <a:t>http://fundacionramongrosso.com</a:t>
            </a:r>
            <a:endParaRPr lang="es-ES" altLang="es-ES" sz="1050" dirty="0">
              <a:latin typeface="Century Gothic" panose="020B0502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s-ES" altLang="es-ES" sz="1050" dirty="0">
              <a:latin typeface="Century Gothic" panose="020B0502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ES" altLang="es-ES" sz="1050" b="1" dirty="0">
                <a:latin typeface="Century Gothic" panose="020B0502020202020204" pitchFamily="34" charset="0"/>
              </a:rPr>
              <a:t>Facebook</a:t>
            </a:r>
            <a:r>
              <a:rPr lang="es-ES" altLang="es-ES" sz="1050" dirty="0">
                <a:latin typeface="Century Gothic" panose="020B0502020202020204" pitchFamily="34" charset="0"/>
              </a:rPr>
              <a:t>: Fundación Ramón Grosso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ES" altLang="es-ES" sz="1050" b="1" dirty="0">
                <a:latin typeface="Century Gothic" panose="020B0502020202020204" pitchFamily="34" charset="0"/>
              </a:rPr>
              <a:t>Twitter</a:t>
            </a:r>
            <a:r>
              <a:rPr lang="es-ES" altLang="es-ES" sz="1050" dirty="0">
                <a:latin typeface="Century Gothic" panose="020B0502020202020204" pitchFamily="34" charset="0"/>
              </a:rPr>
              <a:t>. @</a:t>
            </a:r>
            <a:r>
              <a:rPr lang="es-ES" altLang="es-ES" sz="1050" dirty="0" err="1">
                <a:latin typeface="Century Gothic" panose="020B0502020202020204" pitchFamily="34" charset="0"/>
              </a:rPr>
              <a:t>FRamonGrosso</a:t>
            </a:r>
            <a:endParaRPr lang="es-ES" altLang="es-ES" sz="1050" dirty="0">
              <a:latin typeface="Century Gothic" panose="020B0502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ES" altLang="es-ES" sz="1050" b="1" dirty="0">
                <a:latin typeface="Century Gothic" panose="020B0502020202020204" pitchFamily="34" charset="0"/>
              </a:rPr>
              <a:t>Instagram</a:t>
            </a:r>
            <a:r>
              <a:rPr lang="es-ES" altLang="es-ES" sz="1050" dirty="0">
                <a:latin typeface="Century Gothic" panose="020B0502020202020204" pitchFamily="34" charset="0"/>
              </a:rPr>
              <a:t>. @</a:t>
            </a:r>
            <a:r>
              <a:rPr lang="es-ES" altLang="es-ES" sz="1050" dirty="0" err="1">
                <a:latin typeface="Century Gothic" panose="020B0502020202020204" pitchFamily="34" charset="0"/>
              </a:rPr>
              <a:t>FundacionRamonGrosso</a:t>
            </a:r>
            <a:endParaRPr lang="es-ES" altLang="es-ES" sz="1050" dirty="0">
              <a:latin typeface="Century Gothic" panose="020B0502020202020204" pitchFamily="34" charset="0"/>
            </a:endParaRPr>
          </a:p>
        </p:txBody>
      </p:sp>
      <p:pic>
        <p:nvPicPr>
          <p:cNvPr id="14" name="Picture 2" descr="Resultado de imagen de facebook">
            <a:extLst>
              <a:ext uri="{FF2B5EF4-FFF2-40B4-BE49-F238E27FC236}">
                <a16:creationId xmlns:a16="http://schemas.microsoft.com/office/drawing/2014/main" id="{892CE9A4-2318-4A72-B9E3-36DF841C6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796137" y="4852563"/>
            <a:ext cx="154854" cy="15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Resultado de imagen de twitter">
            <a:extLst>
              <a:ext uri="{FF2B5EF4-FFF2-40B4-BE49-F238E27FC236}">
                <a16:creationId xmlns:a16="http://schemas.microsoft.com/office/drawing/2014/main" id="{050F7F66-CA2E-4EA1-9CF2-3A479F406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5068587"/>
            <a:ext cx="152643" cy="15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Resultado de imaxes para instagram logo png">
            <a:extLst>
              <a:ext uri="{FF2B5EF4-FFF2-40B4-BE49-F238E27FC236}">
                <a16:creationId xmlns:a16="http://schemas.microsoft.com/office/drawing/2014/main" id="{03436AB6-BA92-4707-BD9E-456A04BA1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796083" y="5284612"/>
            <a:ext cx="152748" cy="15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A2841FD-4822-4B9E-A6F3-36EA79C219B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863" t="20541" r="42378" b="13837"/>
          <a:stretch/>
        </p:blipFill>
        <p:spPr>
          <a:xfrm>
            <a:off x="6159585" y="1484784"/>
            <a:ext cx="2509860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6 Imagen">
            <a:extLst>
              <a:ext uri="{FF2B5EF4-FFF2-40B4-BE49-F238E27FC236}">
                <a16:creationId xmlns:a16="http://schemas.microsoft.com/office/drawing/2014/main" id="{D7814E44-A422-423E-A3CA-6953A70BEF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37" y="6106977"/>
            <a:ext cx="1347830" cy="618241"/>
          </a:xfrm>
          <a:prstGeom prst="rect">
            <a:avLst/>
          </a:prstGeom>
        </p:spPr>
      </p:pic>
      <p:pic>
        <p:nvPicPr>
          <p:cNvPr id="18" name="Picture 2" descr="Resultado de imagen de logo federacion MADRILEÃA de balonmano">
            <a:extLst>
              <a:ext uri="{FF2B5EF4-FFF2-40B4-BE49-F238E27FC236}">
                <a16:creationId xmlns:a16="http://schemas.microsoft.com/office/drawing/2014/main" id="{BB5186B4-2152-434C-9E6E-03D2711D5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633" y="5978685"/>
            <a:ext cx="1080120" cy="8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No hay texto alternativo automÃ¡tico disponible.">
            <a:extLst>
              <a:ext uri="{FF2B5EF4-FFF2-40B4-BE49-F238E27FC236}">
                <a16:creationId xmlns:a16="http://schemas.microsoft.com/office/drawing/2014/main" id="{98C39F11-36C5-4FF2-8035-7C12C8968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948" y="6106977"/>
            <a:ext cx="618241" cy="61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6C39C5CD-593E-411F-820F-1FBE90605FB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637" y="6106977"/>
            <a:ext cx="617845" cy="62045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2EAD9E0C-96AA-4B06-ADCD-A200E9CA51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351" y="6043968"/>
            <a:ext cx="744258" cy="74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6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467544" y="1412776"/>
            <a:ext cx="8295647" cy="123110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endParaRPr lang="es-ES" sz="1600" spc="55" dirty="0">
              <a:latin typeface="Century Gothic" pitchFamily="34" charset="0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lang="es-ES" sz="1600" spc="55" dirty="0">
                <a:latin typeface="Century Gothic" pitchFamily="34" charset="0"/>
                <a:cs typeface="Arial"/>
              </a:rPr>
              <a:t>La competición será durante los días </a:t>
            </a:r>
            <a:r>
              <a:rPr lang="es-ES" sz="1600" b="1" spc="55" dirty="0">
                <a:latin typeface="Century Gothic" pitchFamily="34" charset="0"/>
                <a:cs typeface="Arial"/>
              </a:rPr>
              <a:t>5 y 6 de mayo </a:t>
            </a:r>
            <a:r>
              <a:rPr lang="es-ES" sz="1600" spc="55" dirty="0">
                <a:latin typeface="Century Gothic" pitchFamily="34" charset="0"/>
                <a:cs typeface="Arial"/>
              </a:rPr>
              <a:t>coincidiendo, como no podía ser de otra manera, con la </a:t>
            </a:r>
            <a:r>
              <a:rPr lang="es-ES" sz="1600" b="1" spc="55" dirty="0">
                <a:latin typeface="Century Gothic" pitchFamily="34" charset="0"/>
                <a:cs typeface="Arial"/>
              </a:rPr>
              <a:t>Final de Copa </a:t>
            </a:r>
            <a:r>
              <a:rPr lang="es-ES" sz="1600" spc="55" dirty="0">
                <a:latin typeface="Century Gothic" pitchFamily="34" charset="0"/>
                <a:cs typeface="Arial"/>
              </a:rPr>
              <a:t>y jugándose </a:t>
            </a:r>
            <a:r>
              <a:rPr lang="es-ES" sz="1600" b="1" spc="55" dirty="0">
                <a:latin typeface="Century Gothic" pitchFamily="34" charset="0"/>
                <a:cs typeface="Arial"/>
              </a:rPr>
              <a:t>por las mañana</a:t>
            </a:r>
            <a:r>
              <a:rPr lang="es-ES" sz="1600" spc="55" dirty="0">
                <a:latin typeface="Century Gothic" pitchFamily="34" charset="0"/>
                <a:cs typeface="Arial"/>
              </a:rPr>
              <a:t>, en perfecta compatibilización de los partidos de dicha Final.</a:t>
            </a:r>
          </a:p>
          <a:p>
            <a:pPr marL="12700" algn="just">
              <a:lnSpc>
                <a:spcPct val="100000"/>
              </a:lnSpc>
            </a:pPr>
            <a:endParaRPr lang="es-ES" sz="1600" spc="55" dirty="0">
              <a:latin typeface="Century Gothic" pitchFamily="34" charset="0"/>
              <a:cs typeface="Arial"/>
            </a:endParaRPr>
          </a:p>
        </p:txBody>
      </p:sp>
      <p:sp>
        <p:nvSpPr>
          <p:cNvPr id="3" name="15 CuadroTexto"/>
          <p:cNvSpPr txBox="1"/>
          <p:nvPr/>
        </p:nvSpPr>
        <p:spPr>
          <a:xfrm>
            <a:off x="467544" y="435926"/>
            <a:ext cx="472116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Fechas/Horarios:</a:t>
            </a:r>
          </a:p>
        </p:txBody>
      </p:sp>
      <p:pic>
        <p:nvPicPr>
          <p:cNvPr id="3074" name="Picture 2" descr="Resultado de imagen de campo balonmano">
            <a:extLst>
              <a:ext uri="{FF2B5EF4-FFF2-40B4-BE49-F238E27FC236}">
                <a16:creationId xmlns:a16="http://schemas.microsoft.com/office/drawing/2014/main" id="{01EA12D0-CB36-4DB2-BBB9-A2253CA04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543" y="2851291"/>
            <a:ext cx="2928937" cy="219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3">
            <a:extLst>
              <a:ext uri="{FF2B5EF4-FFF2-40B4-BE49-F238E27FC236}">
                <a16:creationId xmlns:a16="http://schemas.microsoft.com/office/drawing/2014/main" id="{BEEAFEB6-4FC0-4170-A22D-6C50C92C5C3D}"/>
              </a:ext>
            </a:extLst>
          </p:cNvPr>
          <p:cNvSpPr txBox="1"/>
          <p:nvPr/>
        </p:nvSpPr>
        <p:spPr>
          <a:xfrm>
            <a:off x="509973" y="2956342"/>
            <a:ext cx="5165560" cy="147732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ES" sz="1600" b="1" spc="55" dirty="0">
                <a:latin typeface="Century Gothic" pitchFamily="34" charset="0"/>
                <a:cs typeface="Arial"/>
              </a:rPr>
              <a:t>La Normativa será la de la RFEBM para todos los efectos, con dos salvedades pendientes de confirmación, una vez efectuado el listado definitivo de equipos inscritos:</a:t>
            </a:r>
          </a:p>
          <a:p>
            <a:pPr marL="12700">
              <a:lnSpc>
                <a:spcPct val="100000"/>
              </a:lnSpc>
            </a:pPr>
            <a:r>
              <a:rPr lang="es-ES" sz="1600" b="1" spc="55" dirty="0">
                <a:latin typeface="Century Gothic" pitchFamily="34" charset="0"/>
                <a:cs typeface="Arial"/>
              </a:rPr>
              <a:t> - Tiempo de juego.</a:t>
            </a:r>
          </a:p>
          <a:p>
            <a:pPr marL="12700">
              <a:lnSpc>
                <a:spcPct val="100000"/>
              </a:lnSpc>
            </a:pPr>
            <a:r>
              <a:rPr lang="es-ES" sz="1600" b="1" spc="55" dirty="0">
                <a:latin typeface="Century Gothic" pitchFamily="34" charset="0"/>
                <a:cs typeface="Arial"/>
              </a:rPr>
              <a:t> - Modelo competitivo. </a:t>
            </a:r>
          </a:p>
        </p:txBody>
      </p:sp>
      <p:pic>
        <p:nvPicPr>
          <p:cNvPr id="11" name="6 Imagen">
            <a:extLst>
              <a:ext uri="{FF2B5EF4-FFF2-40B4-BE49-F238E27FC236}">
                <a16:creationId xmlns:a16="http://schemas.microsoft.com/office/drawing/2014/main" id="{DD591474-02FD-4BD7-9358-BEA20BB348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37" y="6106977"/>
            <a:ext cx="1347830" cy="618241"/>
          </a:xfrm>
          <a:prstGeom prst="rect">
            <a:avLst/>
          </a:prstGeom>
        </p:spPr>
      </p:pic>
      <p:pic>
        <p:nvPicPr>
          <p:cNvPr id="12" name="Picture 2" descr="Resultado de imagen de logo federacion MADRILEÃA de balonmano">
            <a:extLst>
              <a:ext uri="{FF2B5EF4-FFF2-40B4-BE49-F238E27FC236}">
                <a16:creationId xmlns:a16="http://schemas.microsoft.com/office/drawing/2014/main" id="{B45CCD17-329A-4E76-A51D-1F9D2538A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633" y="5978685"/>
            <a:ext cx="1080120" cy="8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No hay texto alternativo automÃ¡tico disponible.">
            <a:extLst>
              <a:ext uri="{FF2B5EF4-FFF2-40B4-BE49-F238E27FC236}">
                <a16:creationId xmlns:a16="http://schemas.microsoft.com/office/drawing/2014/main" id="{7FF6CA30-B674-4360-9DBE-0A7F0F3F0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948" y="6106977"/>
            <a:ext cx="618241" cy="61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AEE84CC-ADF1-4459-85D7-7E0F1E95DC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637" y="6106977"/>
            <a:ext cx="617845" cy="62045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2179D44-9DF9-4614-B7D7-86876DD25A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351" y="6043968"/>
            <a:ext cx="744258" cy="7442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539552" y="1275606"/>
            <a:ext cx="8136904" cy="80021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endParaRPr lang="es-ES" sz="1600" b="1" spc="55" dirty="0">
              <a:solidFill>
                <a:srgbClr val="FF0000"/>
              </a:solidFill>
              <a:latin typeface="Century Gothic" pitchFamily="34" charset="0"/>
              <a:cs typeface="Arial"/>
            </a:endParaRPr>
          </a:p>
          <a:p>
            <a:pPr marL="12700" algn="just"/>
            <a:r>
              <a:rPr lang="es-ES" sz="3600" b="1" spc="55" dirty="0">
                <a:solidFill>
                  <a:srgbClr val="FF0000"/>
                </a:solidFill>
                <a:latin typeface="Century Gothic" pitchFamily="34" charset="0"/>
                <a:cs typeface="Arial"/>
              </a:rPr>
              <a:t>PINTO</a:t>
            </a:r>
          </a:p>
        </p:txBody>
      </p:sp>
      <p:sp>
        <p:nvSpPr>
          <p:cNvPr id="3" name="15 CuadroTexto"/>
          <p:cNvSpPr txBox="1"/>
          <p:nvPr/>
        </p:nvSpPr>
        <p:spPr>
          <a:xfrm>
            <a:off x="467544" y="147195"/>
            <a:ext cx="3882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Instalaciones:</a:t>
            </a:r>
          </a:p>
        </p:txBody>
      </p:sp>
      <p:pic>
        <p:nvPicPr>
          <p:cNvPr id="9" name="6 Imagen">
            <a:extLst>
              <a:ext uri="{FF2B5EF4-FFF2-40B4-BE49-F238E27FC236}">
                <a16:creationId xmlns:a16="http://schemas.microsoft.com/office/drawing/2014/main" id="{DE2F7483-30CC-4566-8CC1-090EE2EDB7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37" y="6106977"/>
            <a:ext cx="1347830" cy="618241"/>
          </a:xfrm>
          <a:prstGeom prst="rect">
            <a:avLst/>
          </a:prstGeom>
        </p:spPr>
      </p:pic>
      <p:pic>
        <p:nvPicPr>
          <p:cNvPr id="10" name="Picture 2" descr="Resultado de imagen de logo federacion MADRILEÃA de balonmano">
            <a:extLst>
              <a:ext uri="{FF2B5EF4-FFF2-40B4-BE49-F238E27FC236}">
                <a16:creationId xmlns:a16="http://schemas.microsoft.com/office/drawing/2014/main" id="{C53EA95F-19E3-45FF-AB54-D4C547B38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633" y="5978685"/>
            <a:ext cx="1080120" cy="8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No hay texto alternativo automÃ¡tico disponible.">
            <a:extLst>
              <a:ext uri="{FF2B5EF4-FFF2-40B4-BE49-F238E27FC236}">
                <a16:creationId xmlns:a16="http://schemas.microsoft.com/office/drawing/2014/main" id="{0847BBCB-9CAE-45AD-942A-24A27796B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948" y="6106977"/>
            <a:ext cx="618241" cy="61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BA4CD44-E89D-4BE8-AF0A-6362C4047C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637" y="6106977"/>
            <a:ext cx="617845" cy="62045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FBF6B87-EBE6-4089-A152-A851668603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351" y="6043968"/>
            <a:ext cx="744258" cy="74425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A11FA8E-1653-410B-B16C-0B03BD4E43DF}"/>
              </a:ext>
            </a:extLst>
          </p:cNvPr>
          <p:cNvSpPr txBox="1"/>
          <p:nvPr/>
        </p:nvSpPr>
        <p:spPr>
          <a:xfrm>
            <a:off x="971600" y="2295922"/>
            <a:ext cx="4824536" cy="74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233C4A0-B5F2-44EB-84C1-DD0AD8A56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26"/>
            <a:ext cx="10210800" cy="92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4" name="Imagen 13" descr="Resultado de imagen de pabellon sandra aguilar pinto">
            <a:extLst>
              <a:ext uri="{FF2B5EF4-FFF2-40B4-BE49-F238E27FC236}">
                <a16:creationId xmlns:a16="http://schemas.microsoft.com/office/drawing/2014/main" id="{1F1D9EFE-BCEE-4585-85F9-D772A06F4E5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118" y="2232433"/>
            <a:ext cx="3426282" cy="23931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CC96686F-C1FE-4884-9190-CA1EA93F1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261" y="3019542"/>
            <a:ext cx="3931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4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4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4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4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4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4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4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4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4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44675" algn="l"/>
              </a:tabLst>
            </a:pPr>
            <a:r>
              <a:rPr kumimoji="0" lang="es-ES" altLang="es-ES" sz="1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LUGAR DE JUEGO:    </a:t>
            </a:r>
            <a:endParaRPr kumimoji="0" lang="es-ES" altLang="es-E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44675" algn="l"/>
              </a:tabLst>
            </a:pPr>
            <a:r>
              <a:rPr kumimoji="0" lang="es-ES" altLang="es-E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Pabell</a:t>
            </a:r>
            <a:r>
              <a:rPr kumimoji="0" lang="es-ES" altLang="es-E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ES" altLang="es-E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SANDRA AGUILAR, (Calle Asturias, s/n, 28320 Pinto, Madrid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s-ES" altLang="es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395536" y="1335848"/>
            <a:ext cx="7920880" cy="455509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lang="es-ES" sz="1600" spc="55" dirty="0">
                <a:latin typeface="Century Gothic" pitchFamily="34" charset="0"/>
                <a:cs typeface="Arial"/>
              </a:rPr>
              <a:t>Iría en función de los equipos inscritos. </a:t>
            </a:r>
          </a:p>
          <a:p>
            <a:pPr marL="12700" algn="just">
              <a:lnSpc>
                <a:spcPct val="100000"/>
              </a:lnSpc>
            </a:pPr>
            <a:endParaRPr lang="es-ES" sz="1600" b="1" spc="55" dirty="0">
              <a:latin typeface="Century Gothic" pitchFamily="34" charset="0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lang="es-ES" sz="1600" b="1" spc="55" dirty="0">
                <a:latin typeface="Century Gothic" pitchFamily="34" charset="0"/>
                <a:cs typeface="Arial"/>
              </a:rPr>
              <a:t>Mañana del Sábado:</a:t>
            </a:r>
          </a:p>
          <a:p>
            <a:pPr marL="12700" algn="just">
              <a:lnSpc>
                <a:spcPct val="100000"/>
              </a:lnSpc>
            </a:pPr>
            <a:r>
              <a:rPr lang="es-ES" sz="1600" spc="55" dirty="0">
                <a:latin typeface="Century Gothic" pitchFamily="34" charset="0"/>
                <a:cs typeface="Arial"/>
              </a:rPr>
              <a:t>La idea es hacer grupos de 4 equipos y se jugará en formato liguilla.</a:t>
            </a:r>
          </a:p>
          <a:p>
            <a:pPr marL="12700" algn="just">
              <a:lnSpc>
                <a:spcPct val="100000"/>
              </a:lnSpc>
            </a:pPr>
            <a:r>
              <a:rPr lang="es-ES" sz="1600" spc="55" dirty="0">
                <a:latin typeface="Century Gothic" pitchFamily="34" charset="0"/>
                <a:cs typeface="Arial"/>
              </a:rPr>
              <a:t>(3 PARTIDOS) </a:t>
            </a:r>
          </a:p>
          <a:p>
            <a:pPr marL="12700" algn="just">
              <a:lnSpc>
                <a:spcPct val="100000"/>
              </a:lnSpc>
            </a:pPr>
            <a:endParaRPr lang="es-ES" sz="1600" spc="55" dirty="0">
              <a:latin typeface="Century Gothic" pitchFamily="34" charset="0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lang="es-ES" sz="1600" b="1" spc="55" dirty="0">
                <a:latin typeface="Century Gothic" pitchFamily="34" charset="0"/>
                <a:cs typeface="Arial"/>
              </a:rPr>
              <a:t>Mañana del Domingo:</a:t>
            </a:r>
          </a:p>
          <a:p>
            <a:pPr marL="12700" algn="just">
              <a:lnSpc>
                <a:spcPct val="100000"/>
              </a:lnSpc>
            </a:pPr>
            <a:r>
              <a:rPr lang="es-ES" sz="1600" spc="55" dirty="0">
                <a:latin typeface="Century Gothic" pitchFamily="34" charset="0"/>
                <a:cs typeface="Arial"/>
              </a:rPr>
              <a:t>.- Cuartos de final</a:t>
            </a:r>
          </a:p>
          <a:p>
            <a:pPr marL="12700" algn="just">
              <a:lnSpc>
                <a:spcPct val="100000"/>
              </a:lnSpc>
            </a:pPr>
            <a:endParaRPr lang="es-ES" sz="1600" spc="55" dirty="0">
              <a:latin typeface="Century Gothic" pitchFamily="34" charset="0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lang="es-ES" sz="1600" spc="55" dirty="0">
                <a:latin typeface="Century Gothic" pitchFamily="34" charset="0"/>
                <a:cs typeface="Arial"/>
              </a:rPr>
              <a:t>.- Semi Final</a:t>
            </a:r>
          </a:p>
          <a:p>
            <a:pPr marL="12700" algn="just">
              <a:lnSpc>
                <a:spcPct val="100000"/>
              </a:lnSpc>
            </a:pPr>
            <a:endParaRPr lang="es-ES" sz="1600" spc="55" dirty="0">
              <a:latin typeface="Century Gothic" pitchFamily="34" charset="0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lang="es-ES" sz="1600" spc="55" dirty="0">
                <a:latin typeface="Century Gothic" pitchFamily="34" charset="0"/>
                <a:cs typeface="Arial"/>
              </a:rPr>
              <a:t>.- Final</a:t>
            </a:r>
          </a:p>
          <a:p>
            <a:pPr marL="12700" algn="just">
              <a:lnSpc>
                <a:spcPct val="100000"/>
              </a:lnSpc>
            </a:pPr>
            <a:endParaRPr lang="es-ES" sz="1600" spc="55" dirty="0">
              <a:latin typeface="Century Gothic" pitchFamily="34" charset="0"/>
              <a:cs typeface="Arial"/>
            </a:endParaRPr>
          </a:p>
          <a:p>
            <a:pPr marL="12700" algn="just"/>
            <a:r>
              <a:rPr lang="es-ES" b="1" i="1" dirty="0"/>
              <a:t>SEGUROS:</a:t>
            </a:r>
            <a:r>
              <a:rPr lang="es-ES" dirty="0"/>
              <a:t> Cada equipo/jugador deberá tener su propio seguro deportivo. Los federados, deberán consultar la garantía de cobertura a su respectiva federación. La organización no se hace responsable de la omisión de esta información a la hora de realizar la inscripción.</a:t>
            </a:r>
          </a:p>
          <a:p>
            <a:pPr marL="12700" algn="just">
              <a:lnSpc>
                <a:spcPct val="100000"/>
              </a:lnSpc>
            </a:pPr>
            <a:endParaRPr lang="es-ES" sz="1600" spc="55" dirty="0">
              <a:latin typeface="Century Gothic" pitchFamily="34" charset="0"/>
              <a:cs typeface="Arial"/>
            </a:endParaRPr>
          </a:p>
        </p:txBody>
      </p:sp>
      <p:sp>
        <p:nvSpPr>
          <p:cNvPr id="3" name="15 CuadroTexto"/>
          <p:cNvSpPr txBox="1"/>
          <p:nvPr/>
        </p:nvSpPr>
        <p:spPr>
          <a:xfrm>
            <a:off x="467317" y="350372"/>
            <a:ext cx="7090403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Sistema de Competición:</a:t>
            </a:r>
          </a:p>
        </p:txBody>
      </p:sp>
      <p:pic>
        <p:nvPicPr>
          <p:cNvPr id="2050" name="Picture 2" descr="Resultado de imagen de BALONMANO">
            <a:extLst>
              <a:ext uri="{FF2B5EF4-FFF2-40B4-BE49-F238E27FC236}">
                <a16:creationId xmlns:a16="http://schemas.microsoft.com/office/drawing/2014/main" id="{695443BF-07F0-4169-BCFE-F729AE615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56190"/>
            <a:ext cx="1872208" cy="194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6 Imagen">
            <a:extLst>
              <a:ext uri="{FF2B5EF4-FFF2-40B4-BE49-F238E27FC236}">
                <a16:creationId xmlns:a16="http://schemas.microsoft.com/office/drawing/2014/main" id="{F3FDA1D9-A38C-4DC4-A582-1CE371877D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37" y="6106977"/>
            <a:ext cx="1347830" cy="618241"/>
          </a:xfrm>
          <a:prstGeom prst="rect">
            <a:avLst/>
          </a:prstGeom>
        </p:spPr>
      </p:pic>
      <p:pic>
        <p:nvPicPr>
          <p:cNvPr id="10" name="Picture 2" descr="Resultado de imagen de logo federacion MADRILEÃA de balonmano">
            <a:extLst>
              <a:ext uri="{FF2B5EF4-FFF2-40B4-BE49-F238E27FC236}">
                <a16:creationId xmlns:a16="http://schemas.microsoft.com/office/drawing/2014/main" id="{D9D3D622-3044-4161-B85A-4E89F5634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633" y="5978685"/>
            <a:ext cx="1080120" cy="8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No hay texto alternativo automÃ¡tico disponible.">
            <a:extLst>
              <a:ext uri="{FF2B5EF4-FFF2-40B4-BE49-F238E27FC236}">
                <a16:creationId xmlns:a16="http://schemas.microsoft.com/office/drawing/2014/main" id="{4859B53B-E1D4-4975-B98F-CF4AF0169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948" y="6106977"/>
            <a:ext cx="618241" cy="61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921474A-E420-427B-B45E-10D1DF1A2D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637" y="6106977"/>
            <a:ext cx="617845" cy="62045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21F1B61-0DD8-4E81-8DC5-6CFD91C081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351" y="6043968"/>
            <a:ext cx="744258" cy="7442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467544" y="1124744"/>
            <a:ext cx="8115260" cy="24622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lang="es-ES" sz="1600" spc="55" dirty="0">
                <a:latin typeface="Century Gothic" pitchFamily="34" charset="0"/>
                <a:cs typeface="Arial"/>
              </a:rPr>
              <a:t>Todos los equipos podrán inscribir a un máximo de </a:t>
            </a:r>
            <a:r>
              <a:rPr lang="es-ES" sz="1600" b="1" spc="55" dirty="0">
                <a:latin typeface="Century Gothic" pitchFamily="34" charset="0"/>
                <a:cs typeface="Arial"/>
              </a:rPr>
              <a:t>20 jugadores y convocar tal y como marca el reglamento de la RFEBM, a 16 jugadores.</a:t>
            </a:r>
            <a:r>
              <a:rPr lang="es-ES" sz="1600" spc="55" dirty="0">
                <a:latin typeface="Century Gothic" pitchFamily="34" charset="0"/>
                <a:cs typeface="Arial"/>
              </a:rPr>
              <a:t> Todos los jugadores deberán ser </a:t>
            </a:r>
            <a:r>
              <a:rPr lang="es-ES" sz="1600" b="1" spc="55" dirty="0">
                <a:latin typeface="Century Gothic" pitchFamily="34" charset="0"/>
                <a:cs typeface="Arial"/>
              </a:rPr>
              <a:t>mayores de 35 años, exceptuando a dos jugadores, que deberán ser mayores de 25.</a:t>
            </a:r>
          </a:p>
          <a:p>
            <a:pPr marL="12700" algn="just">
              <a:lnSpc>
                <a:spcPct val="100000"/>
              </a:lnSpc>
            </a:pPr>
            <a:endParaRPr lang="es-ES" sz="1600" spc="55" dirty="0">
              <a:latin typeface="Century Gothic" pitchFamily="34" charset="0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lang="es-ES" sz="1600" spc="55" dirty="0">
                <a:latin typeface="Century Gothic" pitchFamily="34" charset="0"/>
                <a:cs typeface="Arial"/>
              </a:rPr>
              <a:t>Además, se podrán inscribir, </a:t>
            </a:r>
            <a:r>
              <a:rPr lang="es-ES" sz="1600" b="1" spc="55" dirty="0">
                <a:latin typeface="Century Gothic" pitchFamily="34" charset="0"/>
                <a:cs typeface="Arial"/>
              </a:rPr>
              <a:t>dos técnicos, un delegado y un médico o </a:t>
            </a:r>
            <a:r>
              <a:rPr lang="es-ES" sz="1600" b="1" spc="55" dirty="0" err="1">
                <a:latin typeface="Century Gothic" pitchFamily="34" charset="0"/>
                <a:cs typeface="Arial"/>
              </a:rPr>
              <a:t>fiosterapeuta</a:t>
            </a:r>
            <a:r>
              <a:rPr lang="es-ES" sz="1600" b="1" spc="55" dirty="0">
                <a:latin typeface="Century Gothic" pitchFamily="34" charset="0"/>
                <a:cs typeface="Arial"/>
              </a:rPr>
              <a:t>.</a:t>
            </a:r>
          </a:p>
          <a:p>
            <a:pPr marL="12700" algn="just">
              <a:lnSpc>
                <a:spcPct val="100000"/>
              </a:lnSpc>
            </a:pPr>
            <a:endParaRPr lang="es-ES" sz="1600" b="1" spc="55" dirty="0">
              <a:latin typeface="Century Gothic" pitchFamily="34" charset="0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lang="es-ES" sz="1600" b="1" spc="55" dirty="0">
                <a:latin typeface="Century Gothic" pitchFamily="34" charset="0"/>
                <a:cs typeface="Arial"/>
              </a:rPr>
              <a:t>Cada participante deberá tener su seguro médico.</a:t>
            </a:r>
            <a:endParaRPr lang="es-ES" sz="1600" b="1" spc="-30" dirty="0">
              <a:latin typeface="Century Gothic" pitchFamily="34" charset="0"/>
              <a:cs typeface="Arial"/>
            </a:endParaRPr>
          </a:p>
          <a:p>
            <a:pPr marL="184150" indent="-171450" algn="just">
              <a:lnSpc>
                <a:spcPct val="100000"/>
              </a:lnSpc>
              <a:buFont typeface="Arial" pitchFamily="34" charset="0"/>
              <a:buChar char="•"/>
            </a:pPr>
            <a:endParaRPr lang="es-ES" sz="1600" b="1" spc="-30" dirty="0">
              <a:solidFill>
                <a:srgbClr val="FF0000"/>
              </a:solidFill>
              <a:latin typeface="Century Gothic" pitchFamily="34" charset="0"/>
              <a:cs typeface="Arial"/>
            </a:endParaRPr>
          </a:p>
        </p:txBody>
      </p:sp>
      <p:sp>
        <p:nvSpPr>
          <p:cNvPr id="4" name="15 CuadroTexto"/>
          <p:cNvSpPr txBox="1"/>
          <p:nvPr/>
        </p:nvSpPr>
        <p:spPr>
          <a:xfrm>
            <a:off x="467544" y="147195"/>
            <a:ext cx="346120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Los Equipos:</a:t>
            </a:r>
          </a:p>
        </p:txBody>
      </p:sp>
      <p:sp>
        <p:nvSpPr>
          <p:cNvPr id="10" name="15 CuadroTexto">
            <a:extLst>
              <a:ext uri="{FF2B5EF4-FFF2-40B4-BE49-F238E27FC236}">
                <a16:creationId xmlns:a16="http://schemas.microsoft.com/office/drawing/2014/main" id="{2931C2F6-FB16-41EB-95C9-1267834C29D8}"/>
              </a:ext>
            </a:extLst>
          </p:cNvPr>
          <p:cNvSpPr txBox="1"/>
          <p:nvPr/>
        </p:nvSpPr>
        <p:spPr>
          <a:xfrm>
            <a:off x="467544" y="3545497"/>
            <a:ext cx="3377848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Los Árbitros: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6AAC3D5-0FBE-4FEF-9848-5479FCC31651}"/>
              </a:ext>
            </a:extLst>
          </p:cNvPr>
          <p:cNvSpPr txBox="1"/>
          <p:nvPr/>
        </p:nvSpPr>
        <p:spPr>
          <a:xfrm>
            <a:off x="467544" y="4418528"/>
            <a:ext cx="8115260" cy="73866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lang="es-ES" sz="1600" spc="55" dirty="0">
                <a:latin typeface="Century Gothic" pitchFamily="34" charset="0"/>
                <a:cs typeface="Arial"/>
              </a:rPr>
              <a:t>Todos los árbitros serán los designados para tal efecto por la </a:t>
            </a:r>
            <a:r>
              <a:rPr lang="es-ES" sz="1600" b="1" spc="55" dirty="0">
                <a:latin typeface="Century Gothic" pitchFamily="34" charset="0"/>
                <a:cs typeface="Arial"/>
              </a:rPr>
              <a:t>Federación Madrileña de balonmano</a:t>
            </a:r>
            <a:r>
              <a:rPr lang="es-ES" sz="1600" spc="55" dirty="0">
                <a:latin typeface="Century Gothic" pitchFamily="34" charset="0"/>
                <a:cs typeface="Arial"/>
              </a:rPr>
              <a:t>. </a:t>
            </a:r>
            <a:endParaRPr lang="es-ES" sz="1600" b="1" spc="-30" dirty="0">
              <a:latin typeface="Century Gothic" pitchFamily="34" charset="0"/>
              <a:cs typeface="Arial"/>
            </a:endParaRPr>
          </a:p>
          <a:p>
            <a:pPr marL="184150" indent="-171450" algn="just">
              <a:lnSpc>
                <a:spcPct val="100000"/>
              </a:lnSpc>
              <a:buFont typeface="Arial" pitchFamily="34" charset="0"/>
              <a:buChar char="•"/>
            </a:pPr>
            <a:endParaRPr lang="es-ES" sz="1600" b="1" spc="-30" dirty="0">
              <a:solidFill>
                <a:srgbClr val="FF0000"/>
              </a:solidFill>
              <a:latin typeface="Century Gothic" pitchFamily="34" charset="0"/>
              <a:cs typeface="Arial"/>
            </a:endParaRPr>
          </a:p>
        </p:txBody>
      </p:sp>
      <p:pic>
        <p:nvPicPr>
          <p:cNvPr id="12" name="6 Imagen">
            <a:extLst>
              <a:ext uri="{FF2B5EF4-FFF2-40B4-BE49-F238E27FC236}">
                <a16:creationId xmlns:a16="http://schemas.microsoft.com/office/drawing/2014/main" id="{038C5BE4-021E-43A9-A508-CAA0743FFD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37" y="6106977"/>
            <a:ext cx="1347830" cy="618241"/>
          </a:xfrm>
          <a:prstGeom prst="rect">
            <a:avLst/>
          </a:prstGeom>
        </p:spPr>
      </p:pic>
      <p:pic>
        <p:nvPicPr>
          <p:cNvPr id="13" name="Picture 2" descr="Resultado de imagen de logo federacion MADRILEÃA de balonmano">
            <a:extLst>
              <a:ext uri="{FF2B5EF4-FFF2-40B4-BE49-F238E27FC236}">
                <a16:creationId xmlns:a16="http://schemas.microsoft.com/office/drawing/2014/main" id="{DFCADAC0-3181-4735-B60D-B8441CF42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633" y="5978685"/>
            <a:ext cx="1080120" cy="8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No hay texto alternativo automÃ¡tico disponible.">
            <a:extLst>
              <a:ext uri="{FF2B5EF4-FFF2-40B4-BE49-F238E27FC236}">
                <a16:creationId xmlns:a16="http://schemas.microsoft.com/office/drawing/2014/main" id="{808AECCE-F5B2-477A-B0DE-ACBB5AEB5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948" y="6106977"/>
            <a:ext cx="618241" cy="61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9037C6E-9055-4EBD-AAC6-4944F2A130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637" y="6106977"/>
            <a:ext cx="617845" cy="62045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5103316-561E-490D-B06E-1578F8B700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351" y="6043968"/>
            <a:ext cx="744258" cy="74425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de MEDALLAS BALONMANO">
            <a:extLst>
              <a:ext uri="{FF2B5EF4-FFF2-40B4-BE49-F238E27FC236}">
                <a16:creationId xmlns:a16="http://schemas.microsoft.com/office/drawing/2014/main" id="{A94C89B3-B126-448D-B66E-7D4F4FBDF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578" y="-262511"/>
            <a:ext cx="1217497" cy="173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sultado de imagen de MEDALLAS BALONMANO">
            <a:extLst>
              <a:ext uri="{FF2B5EF4-FFF2-40B4-BE49-F238E27FC236}">
                <a16:creationId xmlns:a16="http://schemas.microsoft.com/office/drawing/2014/main" id="{217D2616-476A-4837-AE10-85972E86D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520" y="-292543"/>
            <a:ext cx="1013204" cy="144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sultado de imagen de MEDALLAS BALONMANO">
            <a:extLst>
              <a:ext uri="{FF2B5EF4-FFF2-40B4-BE49-F238E27FC236}">
                <a16:creationId xmlns:a16="http://schemas.microsoft.com/office/drawing/2014/main" id="{CE9953DA-7E52-4B2B-8014-BA30537AC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880" y="-292543"/>
            <a:ext cx="797614" cy="113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5 CuadroTexto"/>
          <p:cNvSpPr txBox="1"/>
          <p:nvPr/>
        </p:nvSpPr>
        <p:spPr>
          <a:xfrm>
            <a:off x="467544" y="147195"/>
            <a:ext cx="2440092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Premios: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0550E83-C809-4A42-8AE9-3772C3AED8B3}"/>
              </a:ext>
            </a:extLst>
          </p:cNvPr>
          <p:cNvSpPr/>
          <p:nvPr/>
        </p:nvSpPr>
        <p:spPr>
          <a:xfrm>
            <a:off x="445106" y="1569324"/>
            <a:ext cx="8447374" cy="3882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b="1" spc="55" dirty="0">
                <a:latin typeface="Century Gothic" pitchFamily="34" charset="0"/>
                <a:cs typeface="Arial"/>
              </a:rPr>
              <a:t>TROFEO “ALBERTO ENTRERRÍOS” Y MEDALLAS: GANADOR</a:t>
            </a:r>
          </a:p>
          <a:p>
            <a:pPr marL="2984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b="1" spc="55" dirty="0">
                <a:latin typeface="Century Gothic" pitchFamily="34" charset="0"/>
                <a:cs typeface="Arial"/>
              </a:rPr>
              <a:t>TROFEO “TALANT DUJSHEBAEV” Y MEDALLAS: SUBCAMPEON </a:t>
            </a:r>
          </a:p>
          <a:p>
            <a:pPr marL="2984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b="1" spc="55" dirty="0">
                <a:latin typeface="Century Gothic" pitchFamily="34" charset="0"/>
                <a:cs typeface="Arial"/>
              </a:rPr>
              <a:t>TROFEO “MAGNUS WISLANDER” Y MEDALLAS: TERCER CLASIFICADO</a:t>
            </a:r>
          </a:p>
          <a:p>
            <a:pPr marL="2984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b="1" spc="55" dirty="0">
                <a:latin typeface="Century Gothic" pitchFamily="34" charset="0"/>
                <a:cs typeface="Arial"/>
              </a:rPr>
              <a:t>TROFEO “IVANO BALIC” MEJOR JUGADOR</a:t>
            </a:r>
          </a:p>
          <a:p>
            <a:pPr marL="2984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b="1" spc="55" dirty="0">
                <a:latin typeface="Century Gothic" pitchFamily="34" charset="0"/>
                <a:cs typeface="Arial"/>
              </a:rPr>
              <a:t>TROFEO “JACKSON RICHARDSON” AL MEJOR DEFENSOR	</a:t>
            </a:r>
          </a:p>
          <a:p>
            <a:pPr marL="2984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b="1" spc="55" dirty="0">
                <a:latin typeface="Century Gothic" pitchFamily="34" charset="0"/>
                <a:cs typeface="Arial"/>
              </a:rPr>
              <a:t>TROFEO “JUANÍN GARCÍA” AL MÁXIMO GOLEADOR</a:t>
            </a:r>
          </a:p>
          <a:p>
            <a:pPr marL="2984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b="1" spc="55" dirty="0">
                <a:latin typeface="Century Gothic" pitchFamily="34" charset="0"/>
                <a:cs typeface="Arial"/>
              </a:rPr>
              <a:t>TROFEO “JOTA HOMBRADOS” AL MEJOR PORTERO</a:t>
            </a:r>
          </a:p>
        </p:txBody>
      </p:sp>
      <p:pic>
        <p:nvPicPr>
          <p:cNvPr id="16" name="6 Imagen">
            <a:extLst>
              <a:ext uri="{FF2B5EF4-FFF2-40B4-BE49-F238E27FC236}">
                <a16:creationId xmlns:a16="http://schemas.microsoft.com/office/drawing/2014/main" id="{7B481E5A-D830-4DEB-9E4D-39E47B8246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37" y="6106977"/>
            <a:ext cx="1347830" cy="618241"/>
          </a:xfrm>
          <a:prstGeom prst="rect">
            <a:avLst/>
          </a:prstGeom>
        </p:spPr>
      </p:pic>
      <p:pic>
        <p:nvPicPr>
          <p:cNvPr id="17" name="Picture 2" descr="Resultado de imagen de logo federacion MADRILEÃA de balonmano">
            <a:extLst>
              <a:ext uri="{FF2B5EF4-FFF2-40B4-BE49-F238E27FC236}">
                <a16:creationId xmlns:a16="http://schemas.microsoft.com/office/drawing/2014/main" id="{7B67A344-E430-46A2-8BB7-364D596CD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633" y="5978685"/>
            <a:ext cx="1080120" cy="8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No hay texto alternativo automÃ¡tico disponible.">
            <a:extLst>
              <a:ext uri="{FF2B5EF4-FFF2-40B4-BE49-F238E27FC236}">
                <a16:creationId xmlns:a16="http://schemas.microsoft.com/office/drawing/2014/main" id="{6D0FC98E-E641-43A3-AC68-5618470F8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948" y="6106977"/>
            <a:ext cx="618241" cy="61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D21A3AF-0A77-47FE-A05D-77BF735120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637" y="6106977"/>
            <a:ext cx="617845" cy="62045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E43BCEA6-E04B-41B8-A2A1-B65F08D5027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351" y="6043968"/>
            <a:ext cx="744258" cy="7442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1257</TotalTime>
  <Words>872</Words>
  <Application>Microsoft Office PowerPoint</Application>
  <PresentationFormat>Presentación en pantalla (4:3)</PresentationFormat>
  <Paragraphs>92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Arturo</dc:creator>
  <cp:lastModifiedBy>Roberto Álvarez Llompart</cp:lastModifiedBy>
  <cp:revision>55</cp:revision>
  <dcterms:created xsi:type="dcterms:W3CDTF">2017-02-02T12:07:32Z</dcterms:created>
  <dcterms:modified xsi:type="dcterms:W3CDTF">2018-04-23T09:40:20Z</dcterms:modified>
</cp:coreProperties>
</file>